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10287000" cx="18288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Inter SemiBold"/>
      <p:regular r:id="rId33"/>
      <p:bold r:id="rId34"/>
    </p:embeddedFont>
    <p:embeddedFont>
      <p:font typeface="Lobster"/>
      <p:regular r:id="rId35"/>
    </p:embeddedFont>
    <p:embeddedFont>
      <p:font typeface="Inter"/>
      <p:bold r:id="rId36"/>
    </p:embeddedFont>
    <p:embeddedFont>
      <p:font typeface="Inter ExtraBold"/>
      <p:bold r:id="rId37"/>
    </p:embeddedFont>
    <p:embeddedFont>
      <p:font typeface="Inter Medium"/>
      <p:regular r:id="rId38"/>
      <p:bold r:id="rId39"/>
    </p:embeddedFont>
    <p:embeddedFont>
      <p:font typeface="Inter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62AE21-F99F-4A32-A008-6442E1F1A162}">
  <a:tblStyle styleId="{AA62AE21-F99F-4A32-A008-6442E1F1A16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Inter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obster-regular.fntdata"/><Relationship Id="rId12" Type="http://schemas.openxmlformats.org/officeDocument/2006/relationships/slide" Target="slides/slide6.xml"/><Relationship Id="rId34" Type="http://schemas.openxmlformats.org/officeDocument/2006/relationships/font" Target="fonts/InterSemiBold-bold.fntdata"/><Relationship Id="rId15" Type="http://schemas.openxmlformats.org/officeDocument/2006/relationships/slide" Target="slides/slide9.xml"/><Relationship Id="rId37" Type="http://schemas.openxmlformats.org/officeDocument/2006/relationships/font" Target="fonts/InterExtraBold-bold.fntdata"/><Relationship Id="rId14" Type="http://schemas.openxmlformats.org/officeDocument/2006/relationships/slide" Target="slides/slide8.xml"/><Relationship Id="rId36" Type="http://schemas.openxmlformats.org/officeDocument/2006/relationships/font" Target="fonts/Inter-bold.fntdata"/><Relationship Id="rId17" Type="http://schemas.openxmlformats.org/officeDocument/2006/relationships/slide" Target="slides/slide11.xml"/><Relationship Id="rId39" Type="http://schemas.openxmlformats.org/officeDocument/2006/relationships/font" Target="fonts/InterMedium-bold.fntdata"/><Relationship Id="rId16" Type="http://schemas.openxmlformats.org/officeDocument/2006/relationships/slide" Target="slides/slide10.xml"/><Relationship Id="rId38" Type="http://schemas.openxmlformats.org/officeDocument/2006/relationships/font" Target="fonts/Inter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23b9b3c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23b9b3ce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e45cf97a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5e45cf97a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3b9b3ce7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23b9b3ce7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45cf97a3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e45cf97a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e45cf97a3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e45cf97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e45cf97a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e45cf97a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a8490353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8a84903534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a8490353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8a84903534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a8490353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8a84903534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c08f9f36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7c08f9f36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c08f9f3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7c08f9f36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2281c13b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42281c13b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2281c13b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42281c13b7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e45cf97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5e45cf97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1F7WPCCQq_keEYQ5Rawe6S2kzIUgqcdX/view" TargetMode="External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YQW-3FRPlc2F-lxko_kKNnRuXhkwxccs/view" TargetMode="External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GC1y1BlJM9lSoHknJgFfsvwsnf9mlR5/view" TargetMode="External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10" Type="http://schemas.openxmlformats.org/officeDocument/2006/relationships/image" Target="../media/image22.jpg"/><Relationship Id="rId9" Type="http://schemas.openxmlformats.org/officeDocument/2006/relationships/image" Target="../media/image21.jpg"/><Relationship Id="rId5" Type="http://schemas.openxmlformats.org/officeDocument/2006/relationships/hyperlink" Target="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" TargetMode="External"/><Relationship Id="rId6" Type="http://schemas.openxmlformats.org/officeDocument/2006/relationships/hyperlink" Target="https://play.google.com/store/apps/details?id=com.bravolang.japanese&amp;hl=en_US" TargetMode="External"/><Relationship Id="rId7" Type="http://schemas.openxmlformats.org/officeDocument/2006/relationships/hyperlink" Target="https://www.ecc-nihongo.com/en/archives/onlinecourse/%e6%97%a5%e6%9c%ac%e8%aa%9e%e6%95%99%e3%81%88%e6%96%b9%e3%82%b3%e3%83%bc%e3%82%b9" TargetMode="External"/><Relationship Id="rId8" Type="http://schemas.openxmlformats.org/officeDocument/2006/relationships/hyperlink" Target="https://www.ecc-nihongo.com/en/archives/onlinecourse/%e6%97%a5%e6%9c%ac%e8%aa%9e%e6%95%99%e3%81%88%e6%96%b9%e3%82%b3%e3%83%bc%e3%82%b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slide" Target="/ppt/slides/slide7.xml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" TargetMode="External"/><Relationship Id="rId4" Type="http://schemas.openxmlformats.org/officeDocument/2006/relationships/hyperlink" Target="https://play.google.com/store/apps/details?id=com.bravolang.japanese&amp;hl=en_US" TargetMode="External"/><Relationship Id="rId5" Type="http://schemas.openxmlformats.org/officeDocument/2006/relationships/hyperlink" Target="https://www.ecc-nihongo.com/en/archives/onlinecourse/%e6%97%a5%e6%9c%ac%e8%aa%9e%e6%95%99%e3%81%88%e6%96%b9%e3%82%b3%e3%83%bc%e3%82%b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3"/>
          <p:cNvGraphicFramePr/>
          <p:nvPr/>
        </p:nvGraphicFramePr>
        <p:xfrm>
          <a:off x="1669921" y="6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{AA62AE21-F99F-4A32-A008-6442E1F1A162}</a:tableStyleId>
              </a:tblPr>
              <a:tblGrid>
                <a:gridCol w="2184175"/>
                <a:gridCol w="3620000"/>
              </a:tblGrid>
              <a:tr h="84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BY</a:t>
                      </a:r>
                      <a:endParaRPr sz="2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Humayra Rashid</a:t>
                      </a:r>
                      <a:endParaRPr sz="24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SK-092-011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Ipshita Ahmed Moon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SK-092-017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Safayat Hasan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Roll: SH-092-021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" name="Google Shape;85;p13"/>
          <p:cNvSpPr/>
          <p:nvPr/>
        </p:nvSpPr>
        <p:spPr>
          <a:xfrm rot="5400000">
            <a:off x="7661766" y="-548487"/>
            <a:ext cx="15176340" cy="12515946"/>
          </a:xfrm>
          <a:custGeom>
            <a:rect b="b" l="l" r="r" t="t"/>
            <a:pathLst>
              <a:path extrusionOk="0" h="12515946" w="15176340">
                <a:moveTo>
                  <a:pt x="0" y="0"/>
                </a:moveTo>
                <a:lnTo>
                  <a:pt x="15176340" y="0"/>
                </a:lnTo>
                <a:lnTo>
                  <a:pt x="15176340" y="12515946"/>
                </a:lnTo>
                <a:lnTo>
                  <a:pt x="0" y="12515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" name="Google Shape;86;p13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8" name="Google Shape;8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443075" y="1123950"/>
            <a:ext cx="17371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xploring the</a:t>
            </a:r>
            <a:r>
              <a:rPr i="0" lang="en-US" sz="6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Efficacy of NAO Robot </a:t>
            </a:r>
            <a:r>
              <a:rPr lang="en-US" sz="5800">
                <a:solidFill>
                  <a:srgbClr val="C6AD5F"/>
                </a:solidFill>
                <a:latin typeface="Inter Black"/>
                <a:ea typeface="Inter Black"/>
                <a:cs typeface="Inter Black"/>
                <a:sym typeface="Inter Black"/>
              </a:rPr>
              <a:t>as a Language Instructor:</a:t>
            </a:r>
            <a:r>
              <a:rPr b="1" lang="en-US" sz="58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0" lang="en-US" sz="5800" u="none" cap="none" strike="noStrike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</a:t>
            </a:r>
            <a:r>
              <a:rPr i="0" lang="en-US" sz="62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62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Comparative Study</a:t>
            </a:r>
            <a:endParaRPr sz="62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graphicFrame>
        <p:nvGraphicFramePr>
          <p:cNvPr id="90" name="Google Shape;90;p13"/>
          <p:cNvGraphicFramePr/>
          <p:nvPr/>
        </p:nvGraphicFramePr>
        <p:xfrm>
          <a:off x="8898871" y="47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{AA62AE21-F99F-4A32-A008-6442E1F1A162}</a:tableStyleId>
              </a:tblPr>
              <a:tblGrid>
                <a:gridCol w="2940650"/>
                <a:gridCol w="4873725"/>
              </a:tblGrid>
              <a:tr h="84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</a:t>
                      </a:r>
                      <a:endParaRPr b="1" sz="2400" u="none" cap="none" strike="noStrike">
                        <a:solidFill>
                          <a:srgbClr val="C6AD5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TO</a:t>
                      </a:r>
                      <a:endParaRPr sz="24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Dr. Lafifa Jamal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Professor,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Dept. of Robotics &amp; Mechatronics Engineering,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University of Dhaka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Shifat-E-Arman Bhuiyan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Lecture</a:t>
                      </a: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r,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Dept. of Robotics &amp; Mechatronics Engineering,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University of Dhaka</a:t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/>
        </p:nvSpPr>
        <p:spPr>
          <a:xfrm>
            <a:off x="14704262" y="6990238"/>
            <a:ext cx="376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22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247" name="Google Shape;247;p22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248" name="Google Shape;248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22"/>
          <p:cNvSpPr/>
          <p:nvPr/>
        </p:nvSpPr>
        <p:spPr>
          <a:xfrm>
            <a:off x="210775" y="0"/>
            <a:ext cx="18079380" cy="1640915"/>
          </a:xfrm>
          <a:custGeom>
            <a:rect b="b" l="l" r="r" t="t"/>
            <a:pathLst>
              <a:path extrusionOk="0" h="914159" w="1936212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50" name="Google Shape;250;p22"/>
          <p:cNvSpPr txBox="1"/>
          <p:nvPr/>
        </p:nvSpPr>
        <p:spPr>
          <a:xfrm>
            <a:off x="250949" y="8926825"/>
            <a:ext cx="864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Figure 2. NAO robot teaching the students japanese vocabulary.</a:t>
            </a:r>
            <a:endParaRPr sz="2200"/>
          </a:p>
        </p:txBody>
      </p:sp>
      <p:sp>
        <p:nvSpPr>
          <p:cNvPr id="251" name="Google Shape;251;p22"/>
          <p:cNvSpPr txBox="1"/>
          <p:nvPr/>
        </p:nvSpPr>
        <p:spPr>
          <a:xfrm>
            <a:off x="3633000" y="82000"/>
            <a:ext cx="1102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General</a:t>
            </a:r>
            <a:r>
              <a:rPr lang="en-US" sz="6500"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Functionality</a:t>
            </a:r>
            <a:endParaRPr sz="7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grpSp>
        <p:nvGrpSpPr>
          <p:cNvPr id="252" name="Google Shape;252;p22"/>
          <p:cNvGrpSpPr/>
          <p:nvPr/>
        </p:nvGrpSpPr>
        <p:grpSpPr>
          <a:xfrm>
            <a:off x="9106950" y="3163550"/>
            <a:ext cx="10616037" cy="1425791"/>
            <a:chOff x="2525933" y="438786"/>
            <a:chExt cx="7738200" cy="731700"/>
          </a:xfrm>
        </p:grpSpPr>
        <p:sp>
          <p:nvSpPr>
            <p:cNvPr id="253" name="Google Shape;253;p22"/>
            <p:cNvSpPr/>
            <p:nvPr/>
          </p:nvSpPr>
          <p:spPr>
            <a:xfrm>
              <a:off x="2525933" y="438786"/>
              <a:ext cx="7738200" cy="731700"/>
            </a:xfrm>
            <a:prstGeom prst="flowChartTerminator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3197429" y="516931"/>
              <a:ext cx="60207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NAO robot will greet the students and explain what is purpose of the session</a:t>
              </a:r>
              <a:endPara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grpSp>
        <p:nvGrpSpPr>
          <p:cNvPr id="255" name="Google Shape;255;p22"/>
          <p:cNvGrpSpPr/>
          <p:nvPr/>
        </p:nvGrpSpPr>
        <p:grpSpPr>
          <a:xfrm>
            <a:off x="9106928" y="4885208"/>
            <a:ext cx="10616037" cy="1425791"/>
            <a:chOff x="2164408" y="1323145"/>
            <a:chExt cx="7738200" cy="731700"/>
          </a:xfrm>
        </p:grpSpPr>
        <p:sp>
          <p:nvSpPr>
            <p:cNvPr id="256" name="Google Shape;256;p22"/>
            <p:cNvSpPr/>
            <p:nvPr/>
          </p:nvSpPr>
          <p:spPr>
            <a:xfrm>
              <a:off x="2164408" y="1323145"/>
              <a:ext cx="7738200" cy="731700"/>
            </a:xfrm>
            <a:prstGeom prst="flowChartTerminator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257" name="Google Shape;257;p22"/>
            <p:cNvSpPr txBox="1"/>
            <p:nvPr/>
          </p:nvSpPr>
          <p:spPr>
            <a:xfrm>
              <a:off x="2803938" y="1341256"/>
              <a:ext cx="6052500" cy="6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182850" spcFirstLastPara="1" rIns="182850" wrap="square" tIns="914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 japanese word along with the spelling and picture will appear on the the </a:t>
              </a: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screen</a:t>
              </a:r>
              <a:r>
                <a:rPr lang="en-US" sz="2400">
                  <a:solidFill>
                    <a:schemeClr val="dk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kept behind NAO robot </a:t>
              </a:r>
              <a:endPara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</p:grp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10</a:t>
            </a:r>
            <a:endParaRPr b="1" sz="2600">
              <a:solidFill>
                <a:schemeClr val="dk1"/>
              </a:solidFill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1289950" y="3522775"/>
            <a:ext cx="6040825" cy="5299513"/>
            <a:chOff x="1289950" y="3522775"/>
            <a:chExt cx="6040825" cy="5299513"/>
          </a:xfrm>
        </p:grpSpPr>
        <p:pic>
          <p:nvPicPr>
            <p:cNvPr id="260" name="Google Shape;2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1150" y="3522775"/>
              <a:ext cx="1972750" cy="174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9687" y="3700088"/>
              <a:ext cx="939900" cy="13860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" name="Google Shape;262;p22"/>
            <p:cNvGrpSpPr/>
            <p:nvPr/>
          </p:nvGrpSpPr>
          <p:grpSpPr>
            <a:xfrm>
              <a:off x="1289950" y="6529600"/>
              <a:ext cx="6040825" cy="1618740"/>
              <a:chOff x="756550" y="6529600"/>
              <a:chExt cx="6040825" cy="1618740"/>
            </a:xfrm>
          </p:grpSpPr>
          <p:pic>
            <p:nvPicPr>
              <p:cNvPr id="263" name="Google Shape;26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3325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4490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6550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95362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57475" y="6529600"/>
                <a:ext cx="939900" cy="16187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8" name="Google Shape;268;p22"/>
            <p:cNvSpPr txBox="1"/>
            <p:nvPr/>
          </p:nvSpPr>
          <p:spPr>
            <a:xfrm>
              <a:off x="3226713" y="5181725"/>
              <a:ext cx="1136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Calibri"/>
                  <a:ea typeface="Calibri"/>
                  <a:cs typeface="Calibri"/>
                  <a:sym typeface="Calibri"/>
                </a:rPr>
                <a:t>Screen</a:t>
              </a:r>
              <a:endParaRPr b="1"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2"/>
            <p:cNvSpPr txBox="1"/>
            <p:nvPr/>
          </p:nvSpPr>
          <p:spPr>
            <a:xfrm>
              <a:off x="5069663" y="5181725"/>
              <a:ext cx="1136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Calibri"/>
                  <a:ea typeface="Calibri"/>
                  <a:cs typeface="Calibri"/>
                  <a:sym typeface="Calibri"/>
                </a:rPr>
                <a:t>NAO</a:t>
              </a:r>
              <a:endParaRPr b="1"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2"/>
            <p:cNvSpPr txBox="1"/>
            <p:nvPr/>
          </p:nvSpPr>
          <p:spPr>
            <a:xfrm>
              <a:off x="3485668" y="8252888"/>
              <a:ext cx="16494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latin typeface="Calibri"/>
                  <a:ea typeface="Calibri"/>
                  <a:cs typeface="Calibri"/>
                  <a:sym typeface="Calibri"/>
                </a:rPr>
                <a:t>Students</a:t>
              </a:r>
              <a:endParaRPr b="1" sz="2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2"/>
          <p:cNvSpPr/>
          <p:nvPr/>
        </p:nvSpPr>
        <p:spPr>
          <a:xfrm>
            <a:off x="9106953" y="6814258"/>
            <a:ext cx="10616022" cy="1425816"/>
          </a:xfrm>
          <a:prstGeom prst="flowChartTermina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9940450" y="7037725"/>
            <a:ext cx="83496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NAO robot will teach the pronunciation and meaning of the word to the students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/>
        </p:nvSpPr>
        <p:spPr>
          <a:xfrm>
            <a:off x="14704262" y="6990238"/>
            <a:ext cx="376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0" y="0"/>
            <a:ext cx="191990" cy="10287066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79" name="Google Shape;279;p23"/>
          <p:cNvSpPr/>
          <p:nvPr/>
        </p:nvSpPr>
        <p:spPr>
          <a:xfrm>
            <a:off x="210775" y="0"/>
            <a:ext cx="18079380" cy="1640915"/>
          </a:xfrm>
          <a:custGeom>
            <a:rect b="b" l="l" r="r" t="t"/>
            <a:pathLst>
              <a:path extrusionOk="0" h="914159" w="1936212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80" name="Google Shape;280;p23"/>
          <p:cNvSpPr txBox="1"/>
          <p:nvPr/>
        </p:nvSpPr>
        <p:spPr>
          <a:xfrm>
            <a:off x="3633000" y="82000"/>
            <a:ext cx="1102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Pre-test Question</a:t>
            </a:r>
            <a:endParaRPr sz="7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11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 b="12234" l="0" r="0" t="0"/>
          <a:stretch/>
        </p:blipFill>
        <p:spPr>
          <a:xfrm>
            <a:off x="3149885" y="1640925"/>
            <a:ext cx="11988228" cy="864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3" y="208600"/>
            <a:ext cx="13077275" cy="9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/>
          <p:nvPr/>
        </p:nvSpPr>
        <p:spPr>
          <a:xfrm>
            <a:off x="0" y="0"/>
            <a:ext cx="191990" cy="10287066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12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4625" y="7129700"/>
            <a:ext cx="3991750" cy="242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4625" y="3893625"/>
            <a:ext cx="3739700" cy="236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6684" y="676425"/>
            <a:ext cx="2983550" cy="259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4"/>
          <p:cNvCxnSpPr/>
          <p:nvPr/>
        </p:nvCxnSpPr>
        <p:spPr>
          <a:xfrm flipH="1" rot="10800000">
            <a:off x="8977000" y="2421275"/>
            <a:ext cx="4977300" cy="810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4"/>
          <p:cNvCxnSpPr>
            <a:endCxn id="291" idx="1"/>
          </p:cNvCxnSpPr>
          <p:nvPr/>
        </p:nvCxnSpPr>
        <p:spPr>
          <a:xfrm>
            <a:off x="9039925" y="4942793"/>
            <a:ext cx="4754700" cy="133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4"/>
          <p:cNvCxnSpPr>
            <a:endCxn id="290" idx="1"/>
          </p:cNvCxnSpPr>
          <p:nvPr/>
        </p:nvCxnSpPr>
        <p:spPr>
          <a:xfrm>
            <a:off x="11616325" y="6249570"/>
            <a:ext cx="2178300" cy="2092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4"/>
          <p:cNvSpPr txBox="1"/>
          <p:nvPr/>
        </p:nvSpPr>
        <p:spPr>
          <a:xfrm>
            <a:off x="2299449" y="9554450"/>
            <a:ext cx="864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Figure 3. NAO robot programme in choregraphe software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/>
          <p:nvPr/>
        </p:nvSpPr>
        <p:spPr>
          <a:xfrm>
            <a:off x="2150" y="0"/>
            <a:ext cx="18287522" cy="1640915"/>
          </a:xfrm>
          <a:custGeom>
            <a:rect b="b" l="l" r="r" t="t"/>
            <a:pathLst>
              <a:path extrusionOk="0" h="914159" w="1936212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02" name="Google Shape;302;p25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pic>
        <p:nvPicPr>
          <p:cNvPr id="303" name="Google Shape;303;p25" title="video_2023-10-31_12-07-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325" y="1640925"/>
            <a:ext cx="7035350" cy="86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13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/>
          <p:nvPr/>
        </p:nvSpPr>
        <p:spPr>
          <a:xfrm>
            <a:off x="2150" y="0"/>
            <a:ext cx="18287522" cy="1640915"/>
          </a:xfrm>
          <a:custGeom>
            <a:rect b="b" l="l" r="r" t="t"/>
            <a:pathLst>
              <a:path extrusionOk="0" h="914159" w="1936212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10" name="Google Shape;310;p26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pic>
        <p:nvPicPr>
          <p:cNvPr id="311" name="Google Shape;311;p26" title="video_2023-10-31_12-07-5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662" y="1640925"/>
            <a:ext cx="7208675" cy="86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14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2150" y="0"/>
            <a:ext cx="18287522" cy="1640915"/>
          </a:xfrm>
          <a:custGeom>
            <a:rect b="b" l="l" r="r" t="t"/>
            <a:pathLst>
              <a:path extrusionOk="0" h="914159" w="1936212">
                <a:moveTo>
                  <a:pt x="0" y="0"/>
                </a:moveTo>
                <a:lnTo>
                  <a:pt x="1936212" y="0"/>
                </a:lnTo>
                <a:lnTo>
                  <a:pt x="1936212" y="914159"/>
                </a:lnTo>
                <a:lnTo>
                  <a:pt x="0" y="914159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18" name="Google Shape;318;p27"/>
          <p:cNvSpPr txBox="1"/>
          <p:nvPr/>
        </p:nvSpPr>
        <p:spPr>
          <a:xfrm>
            <a:off x="1913" y="189413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Demo Session</a:t>
            </a:r>
            <a:r>
              <a:rPr lang="en-US" sz="65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r>
              <a:rPr lang="en-US" sz="7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By NAO</a:t>
            </a:r>
            <a:endParaRPr/>
          </a:p>
        </p:txBody>
      </p:sp>
      <p:pic>
        <p:nvPicPr>
          <p:cNvPr id="319" name="Google Shape;319;p27" title="video_2023-10-31_12-08-1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725" y="1640925"/>
            <a:ext cx="7772400" cy="85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15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326" name="Google Shape;326;p28"/>
          <p:cNvSpPr txBox="1"/>
          <p:nvPr/>
        </p:nvSpPr>
        <p:spPr>
          <a:xfrm>
            <a:off x="192000" y="528900"/>
            <a:ext cx="9002700" cy="2900100"/>
          </a:xfrm>
          <a:prstGeom prst="rect">
            <a:avLst/>
          </a:prstGeom>
          <a:solidFill>
            <a:srgbClr val="C6AD5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      </a:t>
            </a:r>
            <a:r>
              <a:rPr lang="en-US" sz="8000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Expected</a:t>
            </a:r>
            <a:r>
              <a:rPr b="1" i="0" lang="en-US" sz="7500" u="none" cap="none" strike="noStrik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7500" u="none" cap="none" strike="noStrike">
              <a:solidFill>
                <a:srgbClr val="07070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             </a:t>
            </a:r>
            <a:r>
              <a:rPr b="1" lang="en-US" sz="7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Works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27" name="Google Shape;327;p28"/>
          <p:cNvGraphicFramePr/>
          <p:nvPr/>
        </p:nvGraphicFramePr>
        <p:xfrm>
          <a:off x="1060362" y="80765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{AA62AE21-F99F-4A32-A008-6442E1F1A162}</a:tableStyleId>
              </a:tblPr>
              <a:tblGrid>
                <a:gridCol w="4527925"/>
                <a:gridCol w="1735475"/>
                <a:gridCol w="5395700"/>
                <a:gridCol w="867650"/>
                <a:gridCol w="3131700"/>
              </a:tblGrid>
              <a:tr h="121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Pre-test of the learnable words</a:t>
                      </a:r>
                      <a:endParaRPr b="1" sz="28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0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Teaching the students new words</a:t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Evaluation</a:t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0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28" name="Google Shape;328;p28"/>
          <p:cNvSpPr txBox="1"/>
          <p:nvPr/>
        </p:nvSpPr>
        <p:spPr>
          <a:xfrm>
            <a:off x="1265674" y="7253575"/>
            <a:ext cx="391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Eliminating known words</a:t>
            </a:r>
            <a:endParaRPr b="1" sz="1800"/>
          </a:p>
        </p:txBody>
      </p:sp>
      <p:cxnSp>
        <p:nvCxnSpPr>
          <p:cNvPr id="329" name="Google Shape;329;p28"/>
          <p:cNvCxnSpPr/>
          <p:nvPr/>
        </p:nvCxnSpPr>
        <p:spPr>
          <a:xfrm>
            <a:off x="1060350" y="7022400"/>
            <a:ext cx="10500" cy="974400"/>
          </a:xfrm>
          <a:prstGeom prst="straightConnector1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28"/>
          <p:cNvSpPr txBox="1"/>
          <p:nvPr/>
        </p:nvSpPr>
        <p:spPr>
          <a:xfrm>
            <a:off x="8125938" y="5850300"/>
            <a:ext cx="210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 by App</a:t>
            </a:r>
            <a:endParaRPr b="1" sz="1800"/>
          </a:p>
        </p:txBody>
      </p:sp>
      <p:cxnSp>
        <p:nvCxnSpPr>
          <p:cNvPr id="331" name="Google Shape;331;p28"/>
          <p:cNvCxnSpPr/>
          <p:nvPr/>
        </p:nvCxnSpPr>
        <p:spPr>
          <a:xfrm rot="5400000">
            <a:off x="6953186" y="6923547"/>
            <a:ext cx="2146500" cy="0"/>
          </a:xfrm>
          <a:prstGeom prst="straightConnector1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28"/>
          <p:cNvSpPr txBox="1"/>
          <p:nvPr/>
        </p:nvSpPr>
        <p:spPr>
          <a:xfrm>
            <a:off x="10471973" y="5071000"/>
            <a:ext cx="210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 by Tutor</a:t>
            </a:r>
            <a:endParaRPr b="1" sz="2500">
              <a:solidFill>
                <a:srgbClr val="07070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3" name="Google Shape;333;p28"/>
          <p:cNvCxnSpPr/>
          <p:nvPr/>
        </p:nvCxnSpPr>
        <p:spPr>
          <a:xfrm rot="5400000">
            <a:off x="8882006" y="6521052"/>
            <a:ext cx="2900100" cy="0"/>
          </a:xfrm>
          <a:prstGeom prst="straightConnector1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8"/>
          <p:cNvCxnSpPr/>
          <p:nvPr/>
        </p:nvCxnSpPr>
        <p:spPr>
          <a:xfrm rot="5400000">
            <a:off x="10891661" y="6187109"/>
            <a:ext cx="3653700" cy="0"/>
          </a:xfrm>
          <a:prstGeom prst="straightConnector1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8"/>
          <p:cNvSpPr txBox="1"/>
          <p:nvPr/>
        </p:nvSpPr>
        <p:spPr>
          <a:xfrm>
            <a:off x="12887377" y="4317400"/>
            <a:ext cx="366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Final evaluation by result analysis</a:t>
            </a:r>
            <a:endParaRPr b="1" sz="1800"/>
          </a:p>
        </p:txBody>
      </p:sp>
      <p:cxnSp>
        <p:nvCxnSpPr>
          <p:cNvPr id="336" name="Google Shape;336;p28"/>
          <p:cNvCxnSpPr/>
          <p:nvPr/>
        </p:nvCxnSpPr>
        <p:spPr>
          <a:xfrm rot="5400000">
            <a:off x="4891834" y="7317503"/>
            <a:ext cx="1392900" cy="0"/>
          </a:xfrm>
          <a:prstGeom prst="straightConnector1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28"/>
          <p:cNvSpPr txBox="1"/>
          <p:nvPr/>
        </p:nvSpPr>
        <p:spPr>
          <a:xfrm>
            <a:off x="5762913" y="6558775"/>
            <a:ext cx="226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r>
              <a:rPr b="1" lang="en-US" sz="2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by NAO</a:t>
            </a:r>
            <a:endParaRPr b="1" sz="1800"/>
          </a:p>
        </p:txBody>
      </p:sp>
      <p:sp>
        <p:nvSpPr>
          <p:cNvPr id="338" name="Google Shape;338;p28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16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9"/>
          <p:cNvGrpSpPr/>
          <p:nvPr/>
        </p:nvGrpSpPr>
        <p:grpSpPr>
          <a:xfrm>
            <a:off x="125" y="0"/>
            <a:ext cx="18288203" cy="2864343"/>
            <a:chOff x="0" y="0"/>
            <a:chExt cx="4766028" cy="948992"/>
          </a:xfrm>
        </p:grpSpPr>
        <p:sp>
          <p:nvSpPr>
            <p:cNvPr id="344" name="Google Shape;344;p29"/>
            <p:cNvSpPr/>
            <p:nvPr/>
          </p:nvSpPr>
          <p:spPr>
            <a:xfrm>
              <a:off x="0" y="0"/>
              <a:ext cx="4766028" cy="948992"/>
            </a:xfrm>
            <a:custGeom>
              <a:rect b="b" l="l" r="r" t="t"/>
              <a:pathLst>
                <a:path extrusionOk="0" h="948992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45" name="Google Shape;345;p29"/>
            <p:cNvSpPr txBox="1"/>
            <p:nvPr/>
          </p:nvSpPr>
          <p:spPr>
            <a:xfrm>
              <a:off x="285332" y="160140"/>
              <a:ext cx="20265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Pre-test of the Learnable Words</a:t>
              </a:r>
              <a:endParaRPr sz="6000"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346" name="Google Shape;346;p29"/>
          <p:cNvSpPr/>
          <p:nvPr/>
        </p:nvSpPr>
        <p:spPr>
          <a:xfrm rot="5400000">
            <a:off x="13283329" y="-1185152"/>
            <a:ext cx="4584142" cy="5007019"/>
          </a:xfrm>
          <a:custGeom>
            <a:rect b="b" l="l" r="r" t="t"/>
            <a:pathLst>
              <a:path extrusionOk="0" h="5007019" w="4584142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-32439" t="0"/>
            </a:stretch>
          </a:blipFill>
          <a:ln>
            <a:noFill/>
          </a:ln>
        </p:spPr>
      </p:sp>
      <p:sp>
        <p:nvSpPr>
          <p:cNvPr id="347" name="Google Shape;347;p29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13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5361725" y="3429000"/>
            <a:ext cx="722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The Japanese words from the word list will be set as a short question paper</a:t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5361725" y="5958450"/>
            <a:ext cx="722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If the students know the word, then it will be deducted from the word list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367775" y="8701650"/>
            <a:ext cx="52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nter"/>
                <a:ea typeface="Inter"/>
                <a:cs typeface="Inter"/>
                <a:sym typeface="Inter"/>
              </a:rPr>
              <a:t>Finalization of the word list</a:t>
            </a:r>
            <a:endParaRPr sz="28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1" name="Google Shape;351;p29"/>
          <p:cNvCxnSpPr/>
          <p:nvPr/>
        </p:nvCxnSpPr>
        <p:spPr>
          <a:xfrm flipH="1" rot="-5400000">
            <a:off x="8328425" y="5216775"/>
            <a:ext cx="12942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9"/>
          <p:cNvCxnSpPr>
            <a:stCxn id="349" idx="2"/>
            <a:endCxn id="350" idx="0"/>
          </p:cNvCxnSpPr>
          <p:nvPr/>
        </p:nvCxnSpPr>
        <p:spPr>
          <a:xfrm flipH="1" rot="-5400000">
            <a:off x="8127575" y="7853100"/>
            <a:ext cx="16965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0"/>
          <p:cNvGrpSpPr/>
          <p:nvPr/>
        </p:nvGrpSpPr>
        <p:grpSpPr>
          <a:xfrm>
            <a:off x="125" y="0"/>
            <a:ext cx="18288203" cy="2487308"/>
            <a:chOff x="0" y="0"/>
            <a:chExt cx="4766028" cy="948992"/>
          </a:xfrm>
        </p:grpSpPr>
        <p:sp>
          <p:nvSpPr>
            <p:cNvPr id="358" name="Google Shape;358;p30"/>
            <p:cNvSpPr/>
            <p:nvPr/>
          </p:nvSpPr>
          <p:spPr>
            <a:xfrm>
              <a:off x="0" y="0"/>
              <a:ext cx="4766028" cy="948992"/>
            </a:xfrm>
            <a:custGeom>
              <a:rect b="b" l="l" r="r" t="t"/>
              <a:pathLst>
                <a:path extrusionOk="0" h="948992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59" name="Google Shape;359;p30"/>
            <p:cNvSpPr txBox="1"/>
            <p:nvPr/>
          </p:nvSpPr>
          <p:spPr>
            <a:xfrm>
              <a:off x="285332" y="160140"/>
              <a:ext cx="2776500" cy="6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-US" sz="60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Teaching new words</a:t>
              </a:r>
              <a:endParaRPr sz="6000"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360" name="Google Shape;360;p30"/>
          <p:cNvSpPr/>
          <p:nvPr/>
        </p:nvSpPr>
        <p:spPr>
          <a:xfrm rot="5400000">
            <a:off x="13283329" y="-1794752"/>
            <a:ext cx="4584142" cy="5007019"/>
          </a:xfrm>
          <a:custGeom>
            <a:rect b="b" l="l" r="r" t="t"/>
            <a:pathLst>
              <a:path extrusionOk="0" h="5007019" w="4584142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-32439" t="0"/>
            </a:stretch>
          </a:blipFill>
          <a:ln>
            <a:noFill/>
          </a:ln>
        </p:spPr>
      </p:sp>
      <p:sp>
        <p:nvSpPr>
          <p:cNvPr id="361" name="Google Shape;361;p30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17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3661875" y="2670825"/>
            <a:ext cx="109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The students will learn the new Japanese words in three groups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50" y="4549375"/>
            <a:ext cx="4831999" cy="339728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 txBox="1"/>
          <p:nvPr/>
        </p:nvSpPr>
        <p:spPr>
          <a:xfrm>
            <a:off x="0" y="8661500"/>
            <a:ext cx="1734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[3]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[4]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https://play.google.com/store/apps/details?id=com.bravolang.japanese&amp;hl=en_US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[5]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https://www.ecc-nihongo.com/en/archives/onlinecourse/%e6%97%a5%e6%9c%ac%e8%aa%9e%e6%95%99%e3%81%88%e6%96%b9%e3%82%b3%e3%83%bc%e3%82%b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9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02985" y="4532538"/>
            <a:ext cx="5305492" cy="34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 txBox="1"/>
          <p:nvPr/>
        </p:nvSpPr>
        <p:spPr>
          <a:xfrm>
            <a:off x="1512400" y="3815025"/>
            <a:ext cx="29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NAO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6062461" y="3815013"/>
            <a:ext cx="56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“Learn Japanese Phrases”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12763875" y="3815025"/>
            <a:ext cx="45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by human instructor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10">
            <a:alphaModFix/>
          </a:blip>
          <a:srcRect b="37400" l="0" r="0" t="12731"/>
          <a:stretch/>
        </p:blipFill>
        <p:spPr>
          <a:xfrm>
            <a:off x="6526088" y="4430625"/>
            <a:ext cx="4747249" cy="39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1"/>
          <p:cNvGrpSpPr/>
          <p:nvPr/>
        </p:nvGrpSpPr>
        <p:grpSpPr>
          <a:xfrm>
            <a:off x="95994" y="-180826"/>
            <a:ext cx="8769650" cy="10476573"/>
            <a:chOff x="0" y="-47625"/>
            <a:chExt cx="2309702" cy="2759262"/>
          </a:xfrm>
        </p:grpSpPr>
        <p:sp>
          <p:nvSpPr>
            <p:cNvPr id="375" name="Google Shape;375;p31"/>
            <p:cNvSpPr/>
            <p:nvPr/>
          </p:nvSpPr>
          <p:spPr>
            <a:xfrm>
              <a:off x="2" y="-3463"/>
              <a:ext cx="2309700" cy="2715100"/>
            </a:xfrm>
            <a:custGeom>
              <a:rect b="b" l="l" r="r" t="t"/>
              <a:pathLst>
                <a:path extrusionOk="0" h="108604" w="92388">
                  <a:moveTo>
                    <a:pt x="0" y="139"/>
                  </a:moveTo>
                  <a:lnTo>
                    <a:pt x="64428" y="0"/>
                  </a:lnTo>
                  <a:lnTo>
                    <a:pt x="92388" y="108604"/>
                  </a:lnTo>
                  <a:lnTo>
                    <a:pt x="0" y="108511"/>
                  </a:lnTo>
                  <a:lnTo>
                    <a:pt x="0" y="139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76" name="Google Shape;376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31"/>
          <p:cNvSpPr/>
          <p:nvPr/>
        </p:nvSpPr>
        <p:spPr>
          <a:xfrm>
            <a:off x="0" y="0"/>
            <a:ext cx="191990" cy="10287066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78" name="Google Shape;378;p31"/>
          <p:cNvSpPr txBox="1"/>
          <p:nvPr/>
        </p:nvSpPr>
        <p:spPr>
          <a:xfrm>
            <a:off x="1028700" y="4218016"/>
            <a:ext cx="5660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 b="5869" l="3143" r="3293" t="4251"/>
          <a:stretch/>
        </p:blipFill>
        <p:spPr>
          <a:xfrm>
            <a:off x="8373875" y="1346275"/>
            <a:ext cx="9914124" cy="69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7742878" y="-650974"/>
            <a:ext cx="10545122" cy="10937974"/>
            <a:chOff x="0" y="-171450"/>
            <a:chExt cx="2777316" cy="2880783"/>
          </a:xfrm>
        </p:grpSpPr>
        <p:sp>
          <p:nvSpPr>
            <p:cNvPr id="96" name="Google Shape;96;p14"/>
            <p:cNvSpPr/>
            <p:nvPr/>
          </p:nvSpPr>
          <p:spPr>
            <a:xfrm>
              <a:off x="0" y="0"/>
              <a:ext cx="2777316" cy="2709333"/>
            </a:xfrm>
            <a:custGeom>
              <a:rect b="b" l="l" r="r" t="t"/>
              <a:pathLst>
                <a:path extrusionOk="0" h="2709333" w="2777316">
                  <a:moveTo>
                    <a:pt x="0" y="0"/>
                  </a:moveTo>
                  <a:lnTo>
                    <a:pt x="2777316" y="0"/>
                  </a:lnTo>
                  <a:lnTo>
                    <a:pt x="2777316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97" name="Google Shape;97;p14"/>
            <p:cNvSpPr txBox="1"/>
            <p:nvPr/>
          </p:nvSpPr>
          <p:spPr>
            <a:xfrm>
              <a:off x="0" y="-171450"/>
              <a:ext cx="812800" cy="984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6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4"/>
          <p:cNvSpPr/>
          <p:nvPr/>
        </p:nvSpPr>
        <p:spPr>
          <a:xfrm rot="5400000">
            <a:off x="15025315" y="6168330"/>
            <a:ext cx="6071312" cy="5007019"/>
          </a:xfrm>
          <a:custGeom>
            <a:rect b="b" l="l" r="r" t="t"/>
            <a:pathLst>
              <a:path extrusionOk="0" h="5007019" w="6071312">
                <a:moveTo>
                  <a:pt x="0" y="0"/>
                </a:moveTo>
                <a:lnTo>
                  <a:pt x="6071312" y="0"/>
                </a:lnTo>
                <a:lnTo>
                  <a:pt x="6071312" y="5007018"/>
                </a:lnTo>
                <a:lnTo>
                  <a:pt x="0" y="5007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99" name="Google Shape;99;p14"/>
          <p:cNvGraphicFramePr/>
          <p:nvPr/>
        </p:nvGraphicFramePr>
        <p:xfrm>
          <a:off x="1440235" y="3654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{AA62AE21-F99F-4A32-A008-6442E1F1A162}</a:tableStyleId>
              </a:tblPr>
              <a:tblGrid>
                <a:gridCol w="4166050"/>
              </a:tblGrid>
              <a:tr h="78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Introduction</a:t>
                      </a:r>
                      <a:endParaRPr b="1" sz="3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Literature Review</a:t>
                      </a:r>
                      <a:endParaRPr b="1"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Problem Statement</a:t>
                      </a:r>
                      <a:endParaRPr b="1"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cap="none" strike="noStrike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Inter"/>
                          <a:ea typeface="Inter"/>
                          <a:cs typeface="Inter"/>
                          <a:sym typeface="Inter"/>
                          <a:hlinkClick action="ppaction://hlinksldjump"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Methodology</a:t>
                      </a:r>
                      <a:endParaRPr b="1" sz="30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Result</a:t>
                      </a:r>
                      <a:endParaRPr b="1"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Discussion &amp; Conclusion</a:t>
                      </a:r>
                      <a:endParaRPr b="1" sz="30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0" name="Google Shape;100;p14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2" name="Google Shape;10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1440235" y="1009650"/>
            <a:ext cx="505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Contents</a:t>
            </a:r>
            <a:endParaRPr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86824" y="732413"/>
            <a:ext cx="7190077" cy="88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600">
                <a:solidFill>
                  <a:schemeClr val="dk1"/>
                </a:solidFill>
              </a:rPr>
              <a:t>2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/>
        </p:nvSpPr>
        <p:spPr>
          <a:xfrm>
            <a:off x="0" y="0"/>
            <a:ext cx="18288000" cy="145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500">
                <a:solidFill>
                  <a:srgbClr val="C6AD5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Discussion </a:t>
            </a:r>
            <a:r>
              <a:rPr lang="en-US" sz="6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&amp; Conclusion</a:t>
            </a:r>
            <a:endParaRPr sz="15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1139375" y="2173625"/>
            <a:ext cx="76110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Limitations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Limited target words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Intended short session time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Measurement of  the </a:t>
            </a: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effectiveness</a:t>
            </a: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 may appear challenging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No guaranteed distraction free learning environment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6" name="Google Shape;386;p32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18</a:t>
            </a:r>
            <a:endParaRPr b="1" sz="2600">
              <a:solidFill>
                <a:schemeClr val="dk1"/>
              </a:solidFill>
            </a:endParaRPr>
          </a:p>
        </p:txBody>
      </p:sp>
      <p:cxnSp>
        <p:nvCxnSpPr>
          <p:cNvPr id="387" name="Google Shape;387;p32"/>
          <p:cNvCxnSpPr/>
          <p:nvPr/>
        </p:nvCxnSpPr>
        <p:spPr>
          <a:xfrm>
            <a:off x="9282425" y="3830950"/>
            <a:ext cx="65700" cy="409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32"/>
          <p:cNvSpPr txBox="1"/>
          <p:nvPr/>
        </p:nvSpPr>
        <p:spPr>
          <a:xfrm>
            <a:off x="10253050" y="2282150"/>
            <a:ext cx="76110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Future Works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It can be made easier to deploy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Option for free movement or gesture of robot can be added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The session can be made more interactive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/>
          <p:nvPr/>
        </p:nvSpPr>
        <p:spPr>
          <a:xfrm>
            <a:off x="0" y="0"/>
            <a:ext cx="18288000" cy="145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500">
                <a:solidFill>
                  <a:srgbClr val="C6AD5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Discussion </a:t>
            </a:r>
            <a:r>
              <a:rPr lang="en-US" sz="65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&amp; Conclusion</a:t>
            </a:r>
            <a:endParaRPr sz="15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766500" y="2628550"/>
            <a:ext cx="76110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Limitations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Real image data appeared turncated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Difficulty in reconstruction of image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Long time required for first time setup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Light source, camera angles severely affected the result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cxnSp>
        <p:nvCxnSpPr>
          <p:cNvPr id="395" name="Google Shape;395;p33"/>
          <p:cNvCxnSpPr/>
          <p:nvPr/>
        </p:nvCxnSpPr>
        <p:spPr>
          <a:xfrm>
            <a:off x="9169175" y="4294000"/>
            <a:ext cx="0" cy="377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3"/>
          <p:cNvSpPr txBox="1"/>
          <p:nvPr/>
        </p:nvSpPr>
        <p:spPr>
          <a:xfrm>
            <a:off x="10114800" y="2628550"/>
            <a:ext cx="7611000" cy="7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Inter ExtraBold"/>
                <a:ea typeface="Inter ExtraBold"/>
                <a:cs typeface="Inter ExtraBold"/>
                <a:sym typeface="Inter ExtraBold"/>
              </a:rPr>
              <a:t>Future Works</a:t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The system can be made easier to use and deploy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Option of free movement of robot can be added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Facial expression and speech can be combined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 ExtraBold"/>
              <a:buChar char="➔"/>
            </a:pPr>
            <a:r>
              <a:rPr lang="en-US" sz="3000">
                <a:latin typeface="Inter ExtraBold"/>
                <a:ea typeface="Inter ExtraBold"/>
                <a:cs typeface="Inter ExtraBold"/>
                <a:sym typeface="Inter ExtraBold"/>
              </a:rPr>
              <a:t>More in depth evaluation</a:t>
            </a:r>
            <a:endParaRPr sz="30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0" y="2"/>
            <a:ext cx="18385005" cy="10287066"/>
          </a:xfrm>
          <a:custGeom>
            <a:rect b="b" l="l" r="r" t="t"/>
            <a:pathLst>
              <a:path extrusionOk="0" h="2709333" w="1830647">
                <a:moveTo>
                  <a:pt x="0" y="0"/>
                </a:moveTo>
                <a:lnTo>
                  <a:pt x="1830647" y="0"/>
                </a:lnTo>
                <a:lnTo>
                  <a:pt x="1830647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398" name="Google Shape;398;p33"/>
          <p:cNvSpPr txBox="1"/>
          <p:nvPr/>
        </p:nvSpPr>
        <p:spPr>
          <a:xfrm>
            <a:off x="1166875" y="864200"/>
            <a:ext cx="15945900" cy="6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4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 M. Quintero, “University language instructors programming robotic learning applications,” People, 2023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H. Banaeian and I. Gilanlioglu, “Influence of the nao robot as a teach- ing assistant on university students’ vocabulary learning and attitudes,” Australasian Journal of Educational Technology, vol. 37, no. 3, pp. 71–87, 2021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alamy.com/a-humanoid-robot-nao-is-pictured-at-meiji-elementary-school-in-omuta-city-fukuoka-prefecture-on-september-12-2018-using-robot-and-ai-as-the-english-teacher-at-elementary-schools-are-spreading-in-japan-58-centimeter-tall-nao-speaks-programed-words-that-teachers-operate-using-a-tablet-terminal-it-is-a-demonstration-test-of-next-guidelines-for-the-course-of-study-that-is-planned-to-expand-english-learning-the-yomiuri-shimbun-via-ap-images-image531922904.htm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https://play.google.com/store/apps/details?id=com.bravolang.japanese&amp;hl=en_US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https://www.ecc-nihongo.com/en/archives/onlinecourse/%e6%97%a5%e6%9c%ac%e8%aa%9e%e6%95%99%e3%81%88%e6%96%b9%e3%82%b3%e3%83%bc%e3%82%b9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19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4"/>
          <p:cNvGrpSpPr/>
          <p:nvPr/>
        </p:nvGrpSpPr>
        <p:grpSpPr>
          <a:xfrm>
            <a:off x="0" y="-180825"/>
            <a:ext cx="18385005" cy="10467894"/>
            <a:chOff x="0" y="-47625"/>
            <a:chExt cx="1830647" cy="2756958"/>
          </a:xfrm>
        </p:grpSpPr>
        <p:sp>
          <p:nvSpPr>
            <p:cNvPr id="405" name="Google Shape;405;p34"/>
            <p:cNvSpPr/>
            <p:nvPr/>
          </p:nvSpPr>
          <p:spPr>
            <a:xfrm>
              <a:off x="0" y="0"/>
              <a:ext cx="1830647" cy="2709333"/>
            </a:xfrm>
            <a:custGeom>
              <a:rect b="b" l="l" r="r" t="t"/>
              <a:pathLst>
                <a:path extrusionOk="0" h="2709333" w="1830647">
                  <a:moveTo>
                    <a:pt x="0" y="0"/>
                  </a:moveTo>
                  <a:lnTo>
                    <a:pt x="1830647" y="0"/>
                  </a:lnTo>
                  <a:lnTo>
                    <a:pt x="1830647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406" name="Google Shape;406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34"/>
          <p:cNvSpPr/>
          <p:nvPr/>
        </p:nvSpPr>
        <p:spPr>
          <a:xfrm>
            <a:off x="0" y="0"/>
            <a:ext cx="191989" cy="10287000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pic>
        <p:nvPicPr>
          <p:cNvPr id="408" name="Google Shape;4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2190238"/>
            <a:ext cx="8191500" cy="100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 txBox="1"/>
          <p:nvPr/>
        </p:nvSpPr>
        <p:spPr>
          <a:xfrm>
            <a:off x="9852650" y="2507575"/>
            <a:ext cx="2390700" cy="17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latin typeface="Lobster"/>
                <a:ea typeface="Lobster"/>
                <a:cs typeface="Lobster"/>
                <a:sym typeface="Lobster"/>
              </a:rPr>
              <a:t>Thank</a:t>
            </a:r>
            <a:endParaRPr b="1" sz="6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latin typeface="Lobster"/>
                <a:ea typeface="Lobster"/>
                <a:cs typeface="Lobster"/>
                <a:sym typeface="Lobster"/>
              </a:rPr>
              <a:t>You!</a:t>
            </a:r>
            <a:endParaRPr b="1" sz="67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8167175" y="3759475"/>
            <a:ext cx="10120880" cy="6527519"/>
            <a:chOff x="0" y="0"/>
            <a:chExt cx="2665564" cy="981272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2665564" cy="981272"/>
            </a:xfrm>
            <a:custGeom>
              <a:rect b="b" l="l" r="r" t="t"/>
              <a:pathLst>
                <a:path extrusionOk="0" h="981272" w="2665564">
                  <a:moveTo>
                    <a:pt x="0" y="0"/>
                  </a:moveTo>
                  <a:lnTo>
                    <a:pt x="2665564" y="0"/>
                  </a:lnTo>
                  <a:lnTo>
                    <a:pt x="2665564" y="981272"/>
                  </a:lnTo>
                  <a:lnTo>
                    <a:pt x="0" y="98127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2" name="Google Shape;112;p15"/>
            <p:cNvSpPr txBox="1"/>
            <p:nvPr/>
          </p:nvSpPr>
          <p:spPr>
            <a:xfrm>
              <a:off x="264113" y="63659"/>
              <a:ext cx="1520400" cy="1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Educational Robots[1]</a:t>
              </a:r>
              <a:r>
                <a:rPr b="0" i="0" lang="en-US" sz="2400" u="none" cap="none" strike="noStrike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     </a:t>
              </a:r>
              <a:endParaRPr/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9169963" y="971562"/>
            <a:ext cx="811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Background </a:t>
            </a:r>
            <a:r>
              <a:rPr b="1" i="0" lang="en-US" sz="7500" u="none" cap="none" strike="noStrik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of the Study</a:t>
            </a:r>
            <a:endParaRPr sz="900"/>
          </a:p>
        </p:txBody>
      </p:sp>
      <p:sp>
        <p:nvSpPr>
          <p:cNvPr id="114" name="Google Shape;114;p15"/>
          <p:cNvSpPr/>
          <p:nvPr/>
        </p:nvSpPr>
        <p:spPr>
          <a:xfrm rot="5400000">
            <a:off x="15124065" y="5456085"/>
            <a:ext cx="4480358" cy="3953152"/>
          </a:xfrm>
          <a:custGeom>
            <a:rect b="b" l="l" r="r" t="t"/>
            <a:pathLst>
              <a:path extrusionOk="0" h="3953152" w="4480358">
                <a:moveTo>
                  <a:pt x="0" y="0"/>
                </a:moveTo>
                <a:lnTo>
                  <a:pt x="4480357" y="0"/>
                </a:lnTo>
                <a:lnTo>
                  <a:pt x="4480357" y="3953152"/>
                </a:lnTo>
                <a:lnTo>
                  <a:pt x="0" y="3953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-6986" r="0" t="0"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>
            <a:off x="8520825" y="5351975"/>
            <a:ext cx="596026" cy="491544"/>
          </a:xfrm>
          <a:custGeom>
            <a:rect b="b" l="l" r="r" t="t"/>
            <a:pathLst>
              <a:path extrusionOk="0" h="655392" w="794702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9169975" y="5112375"/>
            <a:ext cx="91179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These robots are utilized in supporting the learning of second languages[1]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8167225" y="9455700"/>
            <a:ext cx="884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1] N. M. Quintero, “University language instructors programming robotic learning applications,” People, 2023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169975" y="8055950"/>
            <a:ext cx="91179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 of HRI in educational settings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8520825" y="8323775"/>
            <a:ext cx="596026" cy="491544"/>
          </a:xfrm>
          <a:custGeom>
            <a:rect b="b" l="l" r="r" t="t"/>
            <a:pathLst>
              <a:path extrusionOk="0" h="655392" w="794702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8520825" y="4393225"/>
            <a:ext cx="596026" cy="491544"/>
          </a:xfrm>
          <a:custGeom>
            <a:rect b="b" l="l" r="r" t="t"/>
            <a:pathLst>
              <a:path extrusionOk="0" h="655392" w="794702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3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9169975" y="6409600"/>
            <a:ext cx="91179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Humanoid robots offer the advantage of engaging students through interactive experiences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520825" y="6496800"/>
            <a:ext cx="596026" cy="491544"/>
          </a:xfrm>
          <a:custGeom>
            <a:rect b="b" l="l" r="r" t="t"/>
            <a:pathLst>
              <a:path extrusionOk="0" h="655392" w="794702">
                <a:moveTo>
                  <a:pt x="0" y="0"/>
                </a:moveTo>
                <a:lnTo>
                  <a:pt x="794702" y="0"/>
                </a:lnTo>
                <a:lnTo>
                  <a:pt x="794702" y="655392"/>
                </a:lnTo>
                <a:lnTo>
                  <a:pt x="0" y="655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4" name="Google Shape;124;p15"/>
          <p:cNvPicPr preferRelativeResize="0"/>
          <p:nvPr/>
        </p:nvPicPr>
        <p:blipFill rotWithShape="1">
          <a:blip r:embed="rId4">
            <a:alphaModFix/>
          </a:blip>
          <a:srcRect b="0" l="0" r="33997" t="0"/>
          <a:stretch/>
        </p:blipFill>
        <p:spPr>
          <a:xfrm>
            <a:off x="0" y="0"/>
            <a:ext cx="81153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800" y="1349175"/>
            <a:ext cx="10118200" cy="75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32" name="Google Shape;132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164550" y="0"/>
            <a:ext cx="9359100" cy="10287000"/>
          </a:xfrm>
          <a:prstGeom prst="flowChartDelay">
            <a:avLst/>
          </a:prstGeom>
          <a:solidFill>
            <a:srgbClr val="C6AD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5400000">
            <a:off x="725053" y="4384974"/>
            <a:ext cx="5833321" cy="5970870"/>
          </a:xfrm>
          <a:custGeom>
            <a:rect b="b" l="l" r="r" t="t"/>
            <a:pathLst>
              <a:path extrusionOk="0" h="5007019" w="4584142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7000"/>
            </a:blip>
            <a:stretch>
              <a:fillRect b="0" l="0" r="-32439" t="0"/>
            </a:stretch>
          </a:blipFill>
          <a:ln>
            <a:noFill/>
          </a:ln>
        </p:spPr>
      </p:sp>
      <p:sp>
        <p:nvSpPr>
          <p:cNvPr id="135" name="Google Shape;135;p16"/>
          <p:cNvSpPr txBox="1"/>
          <p:nvPr/>
        </p:nvSpPr>
        <p:spPr>
          <a:xfrm>
            <a:off x="1874250" y="3253513"/>
            <a:ext cx="5939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RELATED</a:t>
            </a:r>
            <a:r>
              <a:rPr i="0" lang="en-US" sz="7500" u="none" cap="none" strike="noStrike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</a:t>
            </a:r>
            <a:endParaRPr sz="7500">
              <a:solidFill>
                <a:srgbClr val="07070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07070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Works</a:t>
            </a:r>
            <a:endParaRPr sz="17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192000" y="-144648"/>
            <a:ext cx="18096057" cy="2798535"/>
            <a:chOff x="0" y="-38100"/>
            <a:chExt cx="2357731" cy="2747433"/>
          </a:xfrm>
        </p:grpSpPr>
        <p:sp>
          <p:nvSpPr>
            <p:cNvPr id="141" name="Google Shape;141;p17"/>
            <p:cNvSpPr/>
            <p:nvPr/>
          </p:nvSpPr>
          <p:spPr>
            <a:xfrm>
              <a:off x="0" y="0"/>
              <a:ext cx="2357731" cy="2709333"/>
            </a:xfrm>
            <a:custGeom>
              <a:rect b="b" l="l" r="r" t="t"/>
              <a:pathLst>
                <a:path extrusionOk="0" h="2709333" w="2357731">
                  <a:moveTo>
                    <a:pt x="0" y="0"/>
                  </a:moveTo>
                  <a:lnTo>
                    <a:pt x="2357731" y="0"/>
                  </a:lnTo>
                  <a:lnTo>
                    <a:pt x="2357731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42" name="Google Shape;142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859225" y="546613"/>
            <a:ext cx="1676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Influence of the NAO robot as a teaching assistant on university students’ vocabulary learning and attitudes</a:t>
            </a:r>
            <a:r>
              <a:rPr b="1" lang="en-US" sz="4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[2]</a:t>
            </a:r>
            <a:endParaRPr sz="1200"/>
          </a:p>
        </p:txBody>
      </p:sp>
      <p:sp>
        <p:nvSpPr>
          <p:cNvPr id="144" name="Google Shape;144;p17"/>
          <p:cNvSpPr/>
          <p:nvPr/>
        </p:nvSpPr>
        <p:spPr>
          <a:xfrm>
            <a:off x="0" y="0"/>
            <a:ext cx="191990" cy="10287066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2352575" y="3429000"/>
            <a:ext cx="118431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NAO as teaching assistant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Subject - University students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Mixed method approach- quantitative and qualitative data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Pre-test and post-test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nter"/>
              <a:buChar char="●"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Attitude analysis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5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477125" y="9415850"/>
            <a:ext cx="1573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H. Banaeian and I. Gilanlioglu, “Influence of the nao robot as a teach- ing assistant on university students’ vocabulary learning and attitudes,” Australasian Journal of Educational Technology, vol. 37, no. 3, pp. 71–87, 2021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18"/>
          <p:cNvGraphicFramePr/>
          <p:nvPr/>
        </p:nvGraphicFramePr>
        <p:xfrm>
          <a:off x="8315602" y="1103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{AA62AE21-F99F-4A32-A008-6442E1F1A162}</a:tableStyleId>
              </a:tblPr>
              <a:tblGrid>
                <a:gridCol w="4726500"/>
                <a:gridCol w="4726500"/>
              </a:tblGrid>
              <a:tr h="1799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Scope of the study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Drawing comparison between NAO robot and a language learning app as a second language instructor</a:t>
                      </a:r>
                      <a:endParaRPr sz="19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90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99" u="none" cap="none" strike="noStrike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Research Questions</a:t>
                      </a:r>
                      <a:endParaRPr sz="1600" u="none" cap="none" strike="noStrike"/>
                    </a:p>
                    <a:p>
                      <a:pPr indent="-380936" lvl="0" marL="457200" marR="0" rtl="0" algn="l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Could a robot as an instructor aid students’ vocabulary learning?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80936" lvl="0" marL="457200" marR="0" rtl="0" algn="l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How does the language acquisition with NAO robot vary compared to learning from app?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80936" lvl="0" marL="457200" marR="0" rtl="0" algn="l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What are the differences in the learning experiences, engagement levels and effectiveness among participants in the two learning groups?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-380936" lvl="0" marL="457200" marR="0" rtl="0" algn="l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0707"/>
                        </a:buClr>
                        <a:buSzPts val="2399"/>
                        <a:buFont typeface="Inter"/>
                        <a:buChar char="●"/>
                      </a:pPr>
                      <a:r>
                        <a:rPr lang="en-US" sz="2399">
                          <a:solidFill>
                            <a:srgbClr val="070707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Can we identify any significant variations in learning curves over time for participants taught by the NAO robot and learning app?</a:t>
                      </a:r>
                      <a:endParaRPr sz="2399">
                        <a:solidFill>
                          <a:srgbClr val="070707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153" name="Google Shape;153;p18"/>
          <p:cNvGrpSpPr/>
          <p:nvPr/>
        </p:nvGrpSpPr>
        <p:grpSpPr>
          <a:xfrm>
            <a:off x="192000" y="-144650"/>
            <a:ext cx="7739959" cy="10431728"/>
            <a:chOff x="0" y="-38100"/>
            <a:chExt cx="2357731" cy="2747433"/>
          </a:xfrm>
        </p:grpSpPr>
        <p:sp>
          <p:nvSpPr>
            <p:cNvPr id="154" name="Google Shape;154;p18"/>
            <p:cNvSpPr/>
            <p:nvPr/>
          </p:nvSpPr>
          <p:spPr>
            <a:xfrm>
              <a:off x="0" y="0"/>
              <a:ext cx="2357731" cy="2709333"/>
            </a:xfrm>
            <a:custGeom>
              <a:rect b="b" l="l" r="r" t="t"/>
              <a:pathLst>
                <a:path extrusionOk="0" h="2709333" w="2357731">
                  <a:moveTo>
                    <a:pt x="0" y="0"/>
                  </a:moveTo>
                  <a:lnTo>
                    <a:pt x="2357731" y="0"/>
                  </a:lnTo>
                  <a:lnTo>
                    <a:pt x="2357731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55" name="Google Shape;155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1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57" name="Google Shape;157;p18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58" name="Google Shape;158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 amt="27000"/>
          </a:blip>
          <a:srcRect b="0" l="12054" r="10521" t="0"/>
          <a:stretch/>
        </p:blipFill>
        <p:spPr>
          <a:xfrm>
            <a:off x="671284" y="954474"/>
            <a:ext cx="7260692" cy="83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2059575" y="3801306"/>
            <a:ext cx="5367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000" u="none" cap="none" strike="noStrike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Problem</a:t>
            </a:r>
            <a:r>
              <a:rPr b="1" i="0" lang="en-US" sz="7500" u="none" cap="none" strike="noStrike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Statement</a:t>
            </a:r>
            <a:endParaRPr/>
          </a:p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6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9"/>
          <p:cNvGrpSpPr/>
          <p:nvPr/>
        </p:nvGrpSpPr>
        <p:grpSpPr>
          <a:xfrm>
            <a:off x="191989" y="0"/>
            <a:ext cx="18096011" cy="3603206"/>
            <a:chOff x="0" y="0"/>
            <a:chExt cx="4766028" cy="948992"/>
          </a:xfrm>
        </p:grpSpPr>
        <p:sp>
          <p:nvSpPr>
            <p:cNvPr id="167" name="Google Shape;167;p19"/>
            <p:cNvSpPr/>
            <p:nvPr/>
          </p:nvSpPr>
          <p:spPr>
            <a:xfrm>
              <a:off x="0" y="0"/>
              <a:ext cx="4766028" cy="948992"/>
            </a:xfrm>
            <a:custGeom>
              <a:rect b="b" l="l" r="r" t="t"/>
              <a:pathLst>
                <a:path extrusionOk="0" h="948992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68" name="Google Shape;168;p19"/>
            <p:cNvSpPr txBox="1"/>
            <p:nvPr/>
          </p:nvSpPr>
          <p:spPr>
            <a:xfrm>
              <a:off x="325123" y="441347"/>
              <a:ext cx="1908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8000" u="none" cap="none" strike="noStrike">
                  <a:solidFill>
                    <a:srgbClr val="070707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Methodology</a:t>
              </a:r>
              <a:endParaRPr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169" name="Google Shape;169;p19"/>
          <p:cNvSpPr/>
          <p:nvPr/>
        </p:nvSpPr>
        <p:spPr>
          <a:xfrm rot="5400000">
            <a:off x="13283329" y="-1185152"/>
            <a:ext cx="4584142" cy="5007019"/>
          </a:xfrm>
          <a:custGeom>
            <a:rect b="b" l="l" r="r" t="t"/>
            <a:pathLst>
              <a:path extrusionOk="0" h="5007019" w="4584142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-32438" t="0"/>
            </a:stretch>
          </a:blipFill>
          <a:ln>
            <a:noFill/>
          </a:ln>
        </p:spPr>
      </p:sp>
      <p:grpSp>
        <p:nvGrpSpPr>
          <p:cNvPr id="170" name="Google Shape;170;p19"/>
          <p:cNvGrpSpPr/>
          <p:nvPr/>
        </p:nvGrpSpPr>
        <p:grpSpPr>
          <a:xfrm>
            <a:off x="0" y="-144662"/>
            <a:ext cx="3086120" cy="10431728"/>
            <a:chOff x="0" y="-38100"/>
            <a:chExt cx="812800" cy="2747433"/>
          </a:xfrm>
        </p:grpSpPr>
        <p:sp>
          <p:nvSpPr>
            <p:cNvPr id="171" name="Google Shape;171;p19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lnTo>
                    <a:pt x="0" y="0"/>
                  </a:lnTo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72" name="Google Shape;172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9"/>
          <p:cNvSpPr/>
          <p:nvPr/>
        </p:nvSpPr>
        <p:spPr>
          <a:xfrm>
            <a:off x="4329925" y="5410625"/>
            <a:ext cx="1188600" cy="73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74" name="Google Shape;174;p19"/>
          <p:cNvSpPr/>
          <p:nvPr/>
        </p:nvSpPr>
        <p:spPr>
          <a:xfrm>
            <a:off x="2303771" y="4828700"/>
            <a:ext cx="1188600" cy="1188600"/>
          </a:xfrm>
          <a:prstGeom prst="ellipse">
            <a:avLst/>
          </a:prstGeom>
          <a:noFill/>
          <a:ln cap="flat" cmpd="sng" w="3810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A72A1E"/>
                </a:solidFill>
              </a:rPr>
              <a:t>1</a:t>
            </a:r>
            <a:endParaRPr b="1" sz="3500">
              <a:solidFill>
                <a:srgbClr val="A72A1E"/>
              </a:solidFill>
            </a:endParaRPr>
          </a:p>
        </p:txBody>
      </p:sp>
      <p:grpSp>
        <p:nvGrpSpPr>
          <p:cNvPr id="175" name="Google Shape;175;p19"/>
          <p:cNvGrpSpPr/>
          <p:nvPr/>
        </p:nvGrpSpPr>
        <p:grpSpPr>
          <a:xfrm>
            <a:off x="5398875" y="4828700"/>
            <a:ext cx="3418200" cy="2864338"/>
            <a:chOff x="2699438" y="1957150"/>
            <a:chExt cx="1709100" cy="1432169"/>
          </a:xfrm>
        </p:grpSpPr>
        <p:sp>
          <p:nvSpPr>
            <p:cNvPr id="176" name="Google Shape;176;p1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A72A1E"/>
                  </a:solidFill>
                </a:rPr>
                <a:t>2</a:t>
              </a:r>
              <a:endParaRPr b="1" sz="3500">
                <a:solidFill>
                  <a:srgbClr val="A72A1E"/>
                </a:solidFill>
              </a:endParaRPr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2699438" y="2384019"/>
              <a:ext cx="1709100" cy="10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Works already done </a:t>
              </a:r>
              <a:endParaRPr b="1" sz="3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19"/>
          <p:cNvGrpSpPr/>
          <p:nvPr/>
        </p:nvGrpSpPr>
        <p:grpSpPr>
          <a:xfrm>
            <a:off x="9562825" y="4828700"/>
            <a:ext cx="3418200" cy="2293875"/>
            <a:chOff x="4781413" y="1957150"/>
            <a:chExt cx="1709100" cy="1146938"/>
          </a:xfrm>
        </p:grpSpPr>
        <p:sp>
          <p:nvSpPr>
            <p:cNvPr id="179" name="Google Shape;179;p1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A72A1E"/>
                  </a:solidFill>
                </a:rPr>
                <a:t>3</a:t>
              </a:r>
              <a:endParaRPr b="1" sz="3500">
                <a:solidFill>
                  <a:srgbClr val="A72A1E"/>
                </a:solidFill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4781413" y="2704488"/>
              <a:ext cx="1709100" cy="39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Expected w</a:t>
              </a:r>
              <a:r>
                <a:rPr b="1" lang="en-US" sz="3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orks</a:t>
              </a:r>
              <a:endParaRPr b="1" sz="3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13726775" y="4828700"/>
            <a:ext cx="3418200" cy="2864100"/>
            <a:chOff x="6863388" y="1957150"/>
            <a:chExt cx="1709100" cy="1432050"/>
          </a:xfrm>
        </p:grpSpPr>
        <p:sp>
          <p:nvSpPr>
            <p:cNvPr id="182" name="Google Shape;182;p19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A72A1E"/>
                  </a:solidFill>
                </a:rPr>
                <a:t>4</a:t>
              </a:r>
              <a:endParaRPr b="1" sz="3500">
                <a:solidFill>
                  <a:srgbClr val="A72A1E"/>
                </a:solidFill>
              </a:endParaRPr>
            </a:p>
          </p:txBody>
        </p:sp>
        <p:sp>
          <p:nvSpPr>
            <p:cNvPr id="183" name="Google Shape;183;p19"/>
            <p:cNvSpPr txBox="1"/>
            <p:nvPr/>
          </p:nvSpPr>
          <p:spPr>
            <a:xfrm>
              <a:off x="6863388" y="2704600"/>
              <a:ext cx="1709100" cy="6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850" lIns="182850" spcFirstLastPara="1" rIns="182850" wrap="square" tIns="1828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Result &amp; Analysis</a:t>
              </a:r>
              <a:endParaRPr b="1" sz="3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4" name="Google Shape;184;p19"/>
          <p:cNvSpPr/>
          <p:nvPr/>
        </p:nvSpPr>
        <p:spPr>
          <a:xfrm>
            <a:off x="8674350" y="5410625"/>
            <a:ext cx="1188600" cy="73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72A1E"/>
              </a:solidFill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12838300" y="5410625"/>
            <a:ext cx="1188600" cy="73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A72A1E"/>
              </a:solidFill>
            </a:endParaRPr>
          </a:p>
        </p:txBody>
      </p: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7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275375" y="6323375"/>
            <a:ext cx="32454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Design of the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0"/>
          <p:cNvGrpSpPr/>
          <p:nvPr/>
        </p:nvGrpSpPr>
        <p:grpSpPr>
          <a:xfrm>
            <a:off x="192000" y="0"/>
            <a:ext cx="18096132" cy="1741590"/>
            <a:chOff x="0" y="0"/>
            <a:chExt cx="4766028" cy="948992"/>
          </a:xfrm>
        </p:grpSpPr>
        <p:sp>
          <p:nvSpPr>
            <p:cNvPr id="193" name="Google Shape;193;p20"/>
            <p:cNvSpPr/>
            <p:nvPr/>
          </p:nvSpPr>
          <p:spPr>
            <a:xfrm>
              <a:off x="0" y="0"/>
              <a:ext cx="4766028" cy="948992"/>
            </a:xfrm>
            <a:custGeom>
              <a:rect b="b" l="l" r="r" t="t"/>
              <a:pathLst>
                <a:path extrusionOk="0" h="948992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948992"/>
                  </a:lnTo>
                  <a:lnTo>
                    <a:pt x="0" y="948992"/>
                  </a:lnTo>
                  <a:lnTo>
                    <a:pt x="0" y="0"/>
                  </a:lnTo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94" name="Google Shape;194;p20"/>
            <p:cNvSpPr txBox="1"/>
            <p:nvPr/>
          </p:nvSpPr>
          <p:spPr>
            <a:xfrm>
              <a:off x="313565" y="131300"/>
              <a:ext cx="2421300" cy="6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070707"/>
                  </a:solidFill>
                  <a:latin typeface="Inter ExtraBold"/>
                  <a:ea typeface="Inter ExtraBold"/>
                  <a:cs typeface="Inter ExtraBold"/>
                  <a:sym typeface="Inter ExtraBold"/>
                </a:rPr>
                <a:t>Working Process</a:t>
              </a:r>
              <a:endParaRPr>
                <a:latin typeface="Inter ExtraBold"/>
                <a:ea typeface="Inter ExtraBold"/>
                <a:cs typeface="Inter ExtraBold"/>
                <a:sym typeface="Inter ExtraBold"/>
              </a:endParaRPr>
            </a:p>
          </p:txBody>
        </p:sp>
      </p:grpSp>
      <p:sp>
        <p:nvSpPr>
          <p:cNvPr id="195" name="Google Shape;195;p20"/>
          <p:cNvSpPr/>
          <p:nvPr/>
        </p:nvSpPr>
        <p:spPr>
          <a:xfrm rot="5400000">
            <a:off x="14156782" y="-1632709"/>
            <a:ext cx="2784866" cy="5007019"/>
          </a:xfrm>
          <a:custGeom>
            <a:rect b="b" l="l" r="r" t="t"/>
            <a:pathLst>
              <a:path extrusionOk="0" h="5007019" w="4584142">
                <a:moveTo>
                  <a:pt x="0" y="0"/>
                </a:moveTo>
                <a:lnTo>
                  <a:pt x="4584142" y="0"/>
                </a:lnTo>
                <a:lnTo>
                  <a:pt x="4584142" y="5007019"/>
                </a:lnTo>
                <a:lnTo>
                  <a:pt x="0" y="5007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 b="0" l="0" r="-32439" t="0"/>
            </a:stretch>
          </a:blipFill>
          <a:ln>
            <a:noFill/>
          </a:ln>
        </p:spPr>
      </p:sp>
      <p:sp>
        <p:nvSpPr>
          <p:cNvPr id="196" name="Google Shape;196;p20"/>
          <p:cNvSpPr/>
          <p:nvPr/>
        </p:nvSpPr>
        <p:spPr>
          <a:xfrm>
            <a:off x="0" y="0"/>
            <a:ext cx="191990" cy="10287066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8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72075" y="2263225"/>
            <a:ext cx="3295500" cy="149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Pre-test on the learnable words(35 words)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333200" y="2263225"/>
            <a:ext cx="3295500" cy="149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Teaching Session (2 Days)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7837800" y="4397738"/>
            <a:ext cx="2612400" cy="1491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NAO Robot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7911148" y="8191700"/>
            <a:ext cx="2612400" cy="1491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Human Instructor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7911150" y="6294725"/>
            <a:ext cx="2612400" cy="1491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Inter Medium"/>
                <a:ea typeface="Inter Medium"/>
                <a:cs typeface="Inter Medium"/>
                <a:sym typeface="Inter Medium"/>
              </a:rPr>
              <a:t>Teaching with Language Learning App</a:t>
            </a:r>
            <a:endParaRPr sz="25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03" name="Google Shape;203;p20"/>
          <p:cNvCxnSpPr>
            <a:stCxn id="198" idx="3"/>
            <a:endCxn id="199" idx="1"/>
          </p:cNvCxnSpPr>
          <p:nvPr/>
        </p:nvCxnSpPr>
        <p:spPr>
          <a:xfrm>
            <a:off x="4067575" y="3009025"/>
            <a:ext cx="1265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0"/>
          <p:cNvCxnSpPr>
            <a:stCxn id="199" idx="2"/>
            <a:endCxn id="200" idx="1"/>
          </p:cNvCxnSpPr>
          <p:nvPr/>
        </p:nvCxnSpPr>
        <p:spPr>
          <a:xfrm flipH="1" rot="-5400000">
            <a:off x="6715000" y="4020775"/>
            <a:ext cx="1388700" cy="8568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0"/>
          <p:cNvCxnSpPr>
            <a:endCxn id="202" idx="1"/>
          </p:cNvCxnSpPr>
          <p:nvPr/>
        </p:nvCxnSpPr>
        <p:spPr>
          <a:xfrm flipH="1" rot="-5400000">
            <a:off x="6473850" y="5603225"/>
            <a:ext cx="1953600" cy="9210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0"/>
          <p:cNvCxnSpPr>
            <a:endCxn id="201" idx="1"/>
          </p:cNvCxnSpPr>
          <p:nvPr/>
        </p:nvCxnSpPr>
        <p:spPr>
          <a:xfrm flipH="1" rot="-5400000">
            <a:off x="6501298" y="7527650"/>
            <a:ext cx="1909800" cy="909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0"/>
          <p:cNvSpPr/>
          <p:nvPr/>
        </p:nvSpPr>
        <p:spPr>
          <a:xfrm>
            <a:off x="9960113" y="2263225"/>
            <a:ext cx="3295500" cy="149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Post test based on the sessions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08" name="Google Shape;208;p20"/>
          <p:cNvCxnSpPr>
            <a:stCxn id="199" idx="3"/>
            <a:endCxn id="207" idx="1"/>
          </p:cNvCxnSpPr>
          <p:nvPr/>
        </p:nvCxnSpPr>
        <p:spPr>
          <a:xfrm>
            <a:off x="8628700" y="3009025"/>
            <a:ext cx="1331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0"/>
          <p:cNvSpPr/>
          <p:nvPr/>
        </p:nvSpPr>
        <p:spPr>
          <a:xfrm>
            <a:off x="14587025" y="2263225"/>
            <a:ext cx="3295500" cy="1491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Inter Medium"/>
                <a:ea typeface="Inter Medium"/>
                <a:cs typeface="Inter Medium"/>
                <a:sym typeface="Inter Medium"/>
              </a:rPr>
              <a:t>Analysis based on the post test data</a:t>
            </a:r>
            <a:endParaRPr sz="3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210" name="Google Shape;210;p20"/>
          <p:cNvCxnSpPr>
            <a:stCxn id="207" idx="3"/>
            <a:endCxn id="209" idx="1"/>
          </p:cNvCxnSpPr>
          <p:nvPr/>
        </p:nvCxnSpPr>
        <p:spPr>
          <a:xfrm>
            <a:off x="13255613" y="3009025"/>
            <a:ext cx="1331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21"/>
          <p:cNvCxnSpPr>
            <a:stCxn id="216" idx="4"/>
            <a:endCxn id="217" idx="0"/>
          </p:cNvCxnSpPr>
          <p:nvPr/>
        </p:nvCxnSpPr>
        <p:spPr>
          <a:xfrm flipH="1">
            <a:off x="6511449" y="6943062"/>
            <a:ext cx="1899000" cy="950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1"/>
          <p:cNvCxnSpPr>
            <a:stCxn id="219" idx="4"/>
            <a:endCxn id="216" idx="0"/>
          </p:cNvCxnSpPr>
          <p:nvPr/>
        </p:nvCxnSpPr>
        <p:spPr>
          <a:xfrm flipH="1">
            <a:off x="8410305" y="4386948"/>
            <a:ext cx="41100" cy="12675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1"/>
          <p:cNvCxnSpPr>
            <a:stCxn id="221" idx="4"/>
            <a:endCxn id="219" idx="0"/>
          </p:cNvCxnSpPr>
          <p:nvPr/>
        </p:nvCxnSpPr>
        <p:spPr>
          <a:xfrm>
            <a:off x="6506825" y="2146808"/>
            <a:ext cx="1944600" cy="9513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/>
          <p:nvPr/>
        </p:nvSpPr>
        <p:spPr>
          <a:xfrm>
            <a:off x="0" y="0"/>
            <a:ext cx="191989" cy="10287000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lnTo>
                  <a:pt x="0" y="0"/>
                </a:lnTo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17112825" y="9554600"/>
            <a:ext cx="939900" cy="52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9</a:t>
            </a:r>
            <a:endParaRPr b="1" sz="2600">
              <a:solidFill>
                <a:schemeClr val="dk1"/>
              </a:solidFill>
            </a:endParaRPr>
          </a:p>
        </p:txBody>
      </p:sp>
      <p:grpSp>
        <p:nvGrpSpPr>
          <p:cNvPr id="224" name="Google Shape;224;p21"/>
          <p:cNvGrpSpPr/>
          <p:nvPr/>
        </p:nvGrpSpPr>
        <p:grpSpPr>
          <a:xfrm>
            <a:off x="7724824" y="5471737"/>
            <a:ext cx="10256723" cy="1654392"/>
            <a:chOff x="1621825" y="2473838"/>
            <a:chExt cx="4927800" cy="670500"/>
          </a:xfrm>
        </p:grpSpPr>
        <p:sp>
          <p:nvSpPr>
            <p:cNvPr id="225" name="Google Shape;225;p21"/>
            <p:cNvSpPr/>
            <p:nvPr/>
          </p:nvSpPr>
          <p:spPr>
            <a:xfrm rot="-5400000">
              <a:off x="3920275" y="514988"/>
              <a:ext cx="670500" cy="45882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</a:rPr>
                <a:t>3</a:t>
              </a:r>
              <a:endParaRPr/>
            </a:p>
          </p:txBody>
        </p:sp>
      </p:grpSp>
      <p:grpSp>
        <p:nvGrpSpPr>
          <p:cNvPr id="227" name="Google Shape;227;p21"/>
          <p:cNvGrpSpPr/>
          <p:nvPr/>
        </p:nvGrpSpPr>
        <p:grpSpPr>
          <a:xfrm>
            <a:off x="7724802" y="2915622"/>
            <a:ext cx="10256639" cy="1654403"/>
            <a:chOff x="1865875" y="2473838"/>
            <a:chExt cx="4649850" cy="670505"/>
          </a:xfrm>
        </p:grpSpPr>
        <p:sp>
          <p:nvSpPr>
            <p:cNvPr id="228" name="Google Shape;228;p21"/>
            <p:cNvSpPr/>
            <p:nvPr/>
          </p:nvSpPr>
          <p:spPr>
            <a:xfrm rot="-5400000">
              <a:off x="4017625" y="646242"/>
              <a:ext cx="670500" cy="43257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 rot="-5400000">
              <a:off x="1863475" y="2476238"/>
              <a:ext cx="670500" cy="6657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93413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</a:rPr>
                <a:t>2</a:t>
              </a:r>
              <a:endParaRPr/>
            </a:p>
          </p:txBody>
        </p:sp>
      </p:grpSp>
      <p:grpSp>
        <p:nvGrpSpPr>
          <p:cNvPr id="230" name="Google Shape;230;p21"/>
          <p:cNvGrpSpPr/>
          <p:nvPr/>
        </p:nvGrpSpPr>
        <p:grpSpPr>
          <a:xfrm>
            <a:off x="5780222" y="675482"/>
            <a:ext cx="10878994" cy="1654393"/>
            <a:chOff x="1621825" y="2473838"/>
            <a:chExt cx="4931995" cy="670501"/>
          </a:xfrm>
        </p:grpSpPr>
        <p:sp>
          <p:nvSpPr>
            <p:cNvPr id="231" name="Google Shape;231;p21"/>
            <p:cNvSpPr/>
            <p:nvPr/>
          </p:nvSpPr>
          <p:spPr>
            <a:xfrm rot="-5400000">
              <a:off x="3922370" y="512888"/>
              <a:ext cx="670500" cy="4592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/>
                <a:t>1</a:t>
              </a:r>
              <a:endParaRPr b="1" sz="4000"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377275" y="3326400"/>
            <a:ext cx="7260300" cy="3634200"/>
          </a:xfrm>
          <a:prstGeom prst="ellipse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000">
                <a:latin typeface="Inter ExtraBold"/>
                <a:ea typeface="Inter ExtraBold"/>
                <a:cs typeface="Inter ExtraBold"/>
                <a:sym typeface="Inter ExtraBold"/>
              </a:rPr>
              <a:t>Completed Works</a:t>
            </a:r>
            <a:endParaRPr sz="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7397726" y="917827"/>
            <a:ext cx="914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Pre-test question is finalized based on i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nitial selection of japanese words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9335929" y="3157967"/>
            <a:ext cx="851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design of full learning session focused on japanese vocabulary learning has been created.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9143700" y="5714025"/>
            <a:ext cx="8703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programming based on the design of full learning session has been done.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5784847" y="7711237"/>
            <a:ext cx="10869741" cy="1654392"/>
            <a:chOff x="1621825" y="2473838"/>
            <a:chExt cx="4927800" cy="670500"/>
          </a:xfrm>
        </p:grpSpPr>
        <p:sp>
          <p:nvSpPr>
            <p:cNvPr id="238" name="Google Shape;238;p21"/>
            <p:cNvSpPr/>
            <p:nvPr/>
          </p:nvSpPr>
          <p:spPr>
            <a:xfrm rot="-5400000">
              <a:off x="3920275" y="514988"/>
              <a:ext cx="670500" cy="45882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 rot="-5400000">
              <a:off x="1613875" y="2481788"/>
              <a:ext cx="670500" cy="654600"/>
            </a:xfrm>
            <a:prstGeom prst="roundRect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6900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4000">
                  <a:solidFill>
                    <a:schemeClr val="dk1"/>
                  </a:solidFill>
                </a:rPr>
                <a:t>4</a:t>
              </a:r>
              <a:endParaRPr/>
            </a:p>
          </p:txBody>
        </p:sp>
      </p:grpSp>
      <p:sp>
        <p:nvSpPr>
          <p:cNvPr id="240" name="Google Shape;240;p21"/>
          <p:cNvSpPr txBox="1"/>
          <p:nvPr/>
        </p:nvSpPr>
        <p:spPr>
          <a:xfrm>
            <a:off x="7397726" y="7957113"/>
            <a:ext cx="914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questionnaire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has been finalized for taking the feedback from the participants.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